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2244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8600" y="228600"/>
            <a:ext cx="7315200" cy="9601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56675" y="270669"/>
            <a:ext cx="4098290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king@Paulding.k12.ga.us" TargetMode="External"/><Relationship Id="rId7" Type="http://schemas.openxmlformats.org/officeDocument/2006/relationships/hyperlink" Target="mailto:yergin@paulding.k12.ga.us" TargetMode="External"/><Relationship Id="rId2" Type="http://schemas.openxmlformats.org/officeDocument/2006/relationships/hyperlink" Target="mailto:lcarson@Paulding.k12.ga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ttelman@paulding.k12.ga.us" TargetMode="External"/><Relationship Id="rId5" Type="http://schemas.openxmlformats.org/officeDocument/2006/relationships/hyperlink" Target="mailto:jtallman@Paulding.k12.ga.us" TargetMode="External"/><Relationship Id="rId4" Type="http://schemas.openxmlformats.org/officeDocument/2006/relationships/hyperlink" Target="mailto:rwalton@paulding.k12.g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60350">
              <a:lnSpc>
                <a:spcPct val="100000"/>
              </a:lnSpc>
              <a:spcBef>
                <a:spcPts val="100"/>
              </a:spcBef>
            </a:pPr>
            <a:r>
              <a:rPr dirty="0"/>
              <a:t>Our </a:t>
            </a:r>
            <a:r>
              <a:rPr spc="-5" dirty="0"/>
              <a:t>4th </a:t>
            </a:r>
            <a:r>
              <a:rPr spc="-25" dirty="0"/>
              <a:t>Grade  </a:t>
            </a:r>
            <a:r>
              <a:rPr spc="-15" dirty="0"/>
              <a:t>Classroom</a:t>
            </a:r>
            <a:r>
              <a:rPr spc="-40" dirty="0"/>
              <a:t> </a:t>
            </a:r>
            <a:r>
              <a:rPr spc="-15" dirty="0"/>
              <a:t>News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87951" y="1727691"/>
            <a:ext cx="2233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Week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9/13/2020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2787" y="8355525"/>
            <a:ext cx="7645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S</a:t>
            </a:r>
            <a:r>
              <a:rPr sz="1800" spc="5" dirty="0">
                <a:solidFill>
                  <a:srgbClr val="FFFFFF"/>
                </a:solidFill>
                <a:latin typeface="Carlito"/>
                <a:cs typeface="Carlito"/>
              </a:rPr>
              <a:t>p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1800" spc="-10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als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2996" y="2021825"/>
            <a:ext cx="3053715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16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10" dirty="0">
                <a:latin typeface="Carlito"/>
                <a:cs typeface="Carlito"/>
              </a:rPr>
              <a:t>Carson: </a:t>
            </a: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2"/>
              </a:rPr>
              <a:t>lcarson@Paulding.k12.ga.us </a:t>
            </a:r>
            <a:r>
              <a:rPr sz="1400" spc="-10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5" dirty="0">
                <a:latin typeface="Carlito"/>
                <a:cs typeface="Carlito"/>
              </a:rPr>
              <a:t>King: </a:t>
            </a: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3"/>
              </a:rPr>
              <a:t>stking@Paulding.k12.ga.us </a:t>
            </a:r>
            <a:r>
              <a:rPr sz="1400" spc="-10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20" dirty="0">
                <a:latin typeface="Carlito"/>
                <a:cs typeface="Carlito"/>
              </a:rPr>
              <a:t>Walton:</a:t>
            </a:r>
            <a:r>
              <a:rPr sz="1400" spc="-75" dirty="0">
                <a:latin typeface="Carlito"/>
                <a:cs typeface="Carlito"/>
              </a:rPr>
              <a:t> 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4"/>
              </a:rPr>
              <a:t>rwalton@paulding.k12.ga.us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99734" y="2021825"/>
            <a:ext cx="3567429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8509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Carlito"/>
                <a:cs typeface="Carlito"/>
              </a:rPr>
              <a:t>Mrs. </a:t>
            </a:r>
            <a:r>
              <a:rPr sz="1400" spc="-5" dirty="0">
                <a:latin typeface="Carlito"/>
                <a:cs typeface="Carlito"/>
              </a:rPr>
              <a:t>Chapman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</a:rPr>
              <a:t> </a:t>
            </a: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5"/>
              </a:rPr>
              <a:t>jtallman@Paulding.k12.ga.us </a:t>
            </a:r>
            <a:r>
              <a:rPr sz="1400" spc="-10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10" dirty="0">
                <a:latin typeface="Carlito"/>
                <a:cs typeface="Carlito"/>
              </a:rPr>
              <a:t>Mittelman: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u="sng" spc="-74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</a:rPr>
              <a:t>b</a:t>
            </a:r>
            <a:r>
              <a:rPr sz="1400" spc="459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6"/>
              </a:rPr>
              <a:t>mittelman@paulding.k12.ga.us</a:t>
            </a:r>
            <a:endParaRPr sz="1400">
              <a:latin typeface="Carlito"/>
              <a:cs typeface="Carlito"/>
            </a:endParaRPr>
          </a:p>
          <a:p>
            <a:pPr marL="364490">
              <a:lnSpc>
                <a:spcPct val="100000"/>
              </a:lnSpc>
            </a:pP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40" dirty="0">
                <a:latin typeface="Carlito"/>
                <a:cs typeface="Carlito"/>
              </a:rPr>
              <a:t>Yergin:</a:t>
            </a:r>
            <a:r>
              <a:rPr sz="1400" spc="-30" dirty="0">
                <a:latin typeface="Carlito"/>
                <a:cs typeface="Carlito"/>
              </a:rPr>
              <a:t> </a:t>
            </a:r>
            <a:r>
              <a:rPr sz="1400" u="sng" spc="-67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</a:rPr>
              <a:t>a</a:t>
            </a:r>
            <a:r>
              <a:rPr sz="1400" spc="33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7"/>
              </a:rPr>
              <a:t>yergin@paulding.k12.ga.us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49449" y="2823473"/>
            <a:ext cx="2162175" cy="1019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FFFFFF"/>
                </a:solidFill>
                <a:latin typeface="Carlito"/>
                <a:cs typeface="Carlito"/>
              </a:rPr>
              <a:t>Reminders</a:t>
            </a:r>
            <a:endParaRPr sz="1800">
              <a:latin typeface="Carlito"/>
              <a:cs typeface="Carlito"/>
            </a:endParaRPr>
          </a:p>
          <a:p>
            <a:pPr marL="12700" marR="5080" algn="ctr">
              <a:lnSpc>
                <a:spcPct val="100000"/>
              </a:lnSpc>
              <a:spcBef>
                <a:spcPts val="1340"/>
              </a:spcBef>
            </a:pP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Homework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is now on </a:t>
            </a:r>
            <a:r>
              <a:rPr sz="1200" u="sng" spc="-2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Canvas.</a:t>
            </a:r>
            <a:r>
              <a:rPr sz="1200" u="sng" spc="-13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200" u="sng" spc="-2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Have </a:t>
            </a:r>
            <a:r>
              <a:rPr sz="1200" spc="-25" dirty="0">
                <a:latin typeface="Carlito"/>
                <a:cs typeface="Carlito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your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child </a:t>
            </a:r>
            <a:r>
              <a:rPr sz="1200" u="sng" spc="-2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complete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Math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and ELA 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each night </a:t>
            </a:r>
            <a:r>
              <a:rPr sz="1200" u="sng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for</a:t>
            </a:r>
            <a:r>
              <a:rPr sz="1200" u="sng" spc="-114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credit.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48466" y="3981687"/>
            <a:ext cx="19659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Sign your </a:t>
            </a:r>
            <a:r>
              <a:rPr sz="1200" u="sng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child’s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agenda</a:t>
            </a:r>
            <a:r>
              <a:rPr sz="1200" u="sng" spc="-18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200" u="sng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nightly.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12800" y="4318538"/>
            <a:ext cx="2414270" cy="78168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877569">
              <a:lnSpc>
                <a:spcPct val="100000"/>
              </a:lnSpc>
              <a:spcBef>
                <a:spcPts val="195"/>
              </a:spcBef>
            </a:pP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September</a:t>
            </a:r>
            <a:endParaRPr sz="1200">
              <a:latin typeface="Carlito"/>
              <a:cs typeface="Carlito"/>
            </a:endParaRPr>
          </a:p>
          <a:p>
            <a:pPr marL="38100" marR="30480">
              <a:lnSpc>
                <a:spcPct val="100000"/>
              </a:lnSpc>
              <a:spcBef>
                <a:spcPts val="95"/>
              </a:spcBef>
            </a:pPr>
            <a:r>
              <a:rPr sz="1200" b="1" spc="-10" dirty="0">
                <a:latin typeface="Carlito"/>
                <a:cs typeface="Carlito"/>
              </a:rPr>
              <a:t>18</a:t>
            </a:r>
            <a:r>
              <a:rPr sz="1200" b="1" spc="-15" baseline="24305" dirty="0">
                <a:latin typeface="Carlito"/>
                <a:cs typeface="Carlito"/>
              </a:rPr>
              <a:t>th </a:t>
            </a:r>
            <a:r>
              <a:rPr sz="1200" dirty="0">
                <a:latin typeface="Carlito"/>
                <a:cs typeface="Carlito"/>
              </a:rPr>
              <a:t>: </a:t>
            </a:r>
            <a:r>
              <a:rPr sz="1200" b="1" spc="-15" dirty="0">
                <a:latin typeface="Carlito"/>
                <a:cs typeface="Carlito"/>
              </a:rPr>
              <a:t>School </a:t>
            </a:r>
            <a:r>
              <a:rPr sz="1200" b="1" spc="-10" dirty="0">
                <a:latin typeface="Carlito"/>
                <a:cs typeface="Carlito"/>
              </a:rPr>
              <a:t>Spirit </a:t>
            </a:r>
            <a:r>
              <a:rPr sz="1200" b="1" spc="-20" dirty="0">
                <a:latin typeface="Carlito"/>
                <a:cs typeface="Carlito"/>
              </a:rPr>
              <a:t>Friday’s</a:t>
            </a:r>
            <a:r>
              <a:rPr sz="1200" spc="-20" dirty="0">
                <a:latin typeface="Carlito"/>
                <a:cs typeface="Carlito"/>
              </a:rPr>
              <a:t>. </a:t>
            </a:r>
            <a:r>
              <a:rPr sz="1200" spc="-25" dirty="0">
                <a:latin typeface="Carlito"/>
                <a:cs typeface="Carlito"/>
              </a:rPr>
              <a:t>Wear </a:t>
            </a:r>
            <a:r>
              <a:rPr sz="1200" spc="-15" dirty="0">
                <a:latin typeface="Carlito"/>
                <a:cs typeface="Carlito"/>
              </a:rPr>
              <a:t>your  </a:t>
            </a:r>
            <a:r>
              <a:rPr sz="1200" spc="-20" dirty="0">
                <a:latin typeface="Carlito"/>
                <a:cs typeface="Carlito"/>
              </a:rPr>
              <a:t>favorite </a:t>
            </a:r>
            <a:r>
              <a:rPr sz="1200" spc="-15" dirty="0">
                <a:latin typeface="Carlito"/>
                <a:cs typeface="Carlito"/>
              </a:rPr>
              <a:t>team, </a:t>
            </a:r>
            <a:r>
              <a:rPr sz="1200" spc="-35" dirty="0">
                <a:latin typeface="Carlito"/>
                <a:cs typeface="Carlito"/>
              </a:rPr>
              <a:t>color, </a:t>
            </a:r>
            <a:r>
              <a:rPr sz="1200" spc="-25" dirty="0">
                <a:latin typeface="Carlito"/>
                <a:cs typeface="Carlito"/>
              </a:rPr>
              <a:t>activity, </a:t>
            </a:r>
            <a:r>
              <a:rPr sz="1200" spc="-5" dirty="0">
                <a:latin typeface="Carlito"/>
                <a:cs typeface="Carlito"/>
              </a:rPr>
              <a:t>or  </a:t>
            </a:r>
            <a:r>
              <a:rPr sz="1200" spc="-15" dirty="0">
                <a:latin typeface="Carlito"/>
                <a:cs typeface="Carlito"/>
              </a:rPr>
              <a:t>superhero shirt </a:t>
            </a:r>
            <a:r>
              <a:rPr sz="1200" spc="-5" dirty="0">
                <a:latin typeface="Carlito"/>
                <a:cs typeface="Carlito"/>
              </a:rPr>
              <a:t>or</a:t>
            </a:r>
            <a:r>
              <a:rPr sz="1200" spc="-50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mask.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38200" y="5283205"/>
            <a:ext cx="19856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latin typeface="Carlito"/>
                <a:cs typeface="Carlito"/>
              </a:rPr>
              <a:t>21st- </a:t>
            </a:r>
            <a:r>
              <a:rPr sz="1200" b="1" spc="-10" dirty="0">
                <a:latin typeface="Carlito"/>
                <a:cs typeface="Carlito"/>
              </a:rPr>
              <a:t>25th</a:t>
            </a:r>
            <a:r>
              <a:rPr sz="1200" spc="-10" dirty="0">
                <a:latin typeface="Carlito"/>
                <a:cs typeface="Carlito"/>
              </a:rPr>
              <a:t>: </a:t>
            </a:r>
            <a:r>
              <a:rPr sz="1200" spc="-20" dirty="0">
                <a:latin typeface="Carlito"/>
                <a:cs typeface="Carlito"/>
              </a:rPr>
              <a:t>Fall </a:t>
            </a:r>
            <a:r>
              <a:rPr sz="1200" spc="-15" dirty="0">
                <a:latin typeface="Carlito"/>
                <a:cs typeface="Carlito"/>
              </a:rPr>
              <a:t>Break: </a:t>
            </a:r>
            <a:r>
              <a:rPr sz="1200" spc="-5" dirty="0">
                <a:latin typeface="Carlito"/>
                <a:cs typeface="Carlito"/>
              </a:rPr>
              <a:t>No</a:t>
            </a:r>
            <a:r>
              <a:rPr sz="1200" spc="-45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school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2038" y="5235933"/>
            <a:ext cx="2123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ELA, Math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18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Science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6496" y="5511795"/>
            <a:ext cx="3587750" cy="2336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rlito"/>
                <a:cs typeface="Carlito"/>
              </a:rPr>
              <a:t>Writing</a:t>
            </a:r>
            <a:endParaRPr sz="1200">
              <a:latin typeface="Carlito"/>
              <a:cs typeface="Carlito"/>
            </a:endParaRPr>
          </a:p>
          <a:p>
            <a:pPr marL="12700" marR="85090">
              <a:lnSpc>
                <a:spcPct val="98500"/>
              </a:lnSpc>
              <a:spcBef>
                <a:spcPts val="20"/>
              </a:spcBef>
            </a:pPr>
            <a:r>
              <a:rPr sz="1200" dirty="0">
                <a:latin typeface="Carlito"/>
                <a:cs typeface="Carlito"/>
              </a:rPr>
              <a:t>W1:</a:t>
            </a:r>
            <a:r>
              <a:rPr sz="1200" spc="-25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Write</a:t>
            </a:r>
            <a:r>
              <a:rPr sz="1200" spc="-5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opinion</a:t>
            </a:r>
            <a:r>
              <a:rPr sz="1200" spc="-5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pieces</a:t>
            </a:r>
            <a:r>
              <a:rPr sz="1200" spc="-3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on</a:t>
            </a:r>
            <a:r>
              <a:rPr sz="1200" spc="-2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topics</a:t>
            </a:r>
            <a:r>
              <a:rPr sz="1200" spc="-3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or</a:t>
            </a:r>
            <a:r>
              <a:rPr sz="1200" spc="-1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texts,</a:t>
            </a:r>
            <a:r>
              <a:rPr sz="1200" spc="-5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supporting</a:t>
            </a:r>
            <a:r>
              <a:rPr sz="1200" spc="-4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a  </a:t>
            </a:r>
            <a:r>
              <a:rPr sz="1200" spc="-5" dirty="0">
                <a:latin typeface="Carlito"/>
                <a:cs typeface="Carlito"/>
              </a:rPr>
              <a:t>point </a:t>
            </a:r>
            <a:r>
              <a:rPr sz="1200" dirty="0">
                <a:latin typeface="Carlito"/>
                <a:cs typeface="Carlito"/>
              </a:rPr>
              <a:t>of </a:t>
            </a:r>
            <a:r>
              <a:rPr sz="1200" spc="-10" dirty="0">
                <a:latin typeface="Carlito"/>
                <a:cs typeface="Carlito"/>
              </a:rPr>
              <a:t>view </a:t>
            </a:r>
            <a:r>
              <a:rPr sz="1200" spc="-5" dirty="0">
                <a:latin typeface="Carlito"/>
                <a:cs typeface="Carlito"/>
              </a:rPr>
              <a:t>with</a:t>
            </a:r>
            <a:r>
              <a:rPr sz="1200" spc="-10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reasons</a:t>
            </a:r>
            <a:r>
              <a:rPr sz="1600" spc="-5" dirty="0">
                <a:latin typeface="Carlito"/>
                <a:cs typeface="Carlito"/>
              </a:rPr>
              <a:t>.</a:t>
            </a:r>
            <a:endParaRPr sz="16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spc="-5" dirty="0">
                <a:latin typeface="Carlito"/>
                <a:cs typeface="Carlito"/>
              </a:rPr>
              <a:t>Math:</a:t>
            </a:r>
            <a:endParaRPr sz="1400">
              <a:latin typeface="Carlito"/>
              <a:cs typeface="Carlito"/>
            </a:endParaRPr>
          </a:p>
          <a:p>
            <a:pPr marL="12700" marR="368300">
              <a:lnSpc>
                <a:spcPct val="100000"/>
              </a:lnSpc>
              <a:spcBef>
                <a:spcPts val="20"/>
              </a:spcBef>
            </a:pPr>
            <a:r>
              <a:rPr sz="1200" spc="-30" dirty="0">
                <a:latin typeface="Carlito"/>
                <a:cs typeface="Carlito"/>
              </a:rPr>
              <a:t>NBT.4 </a:t>
            </a:r>
            <a:r>
              <a:rPr sz="1200" dirty="0">
                <a:latin typeface="Carlito"/>
                <a:cs typeface="Carlito"/>
              </a:rPr>
              <a:t>Fluently add and </a:t>
            </a:r>
            <a:r>
              <a:rPr sz="1200" spc="-5" dirty="0">
                <a:latin typeface="Carlito"/>
                <a:cs typeface="Carlito"/>
              </a:rPr>
              <a:t>subtract </a:t>
            </a:r>
            <a:r>
              <a:rPr sz="1200" dirty="0">
                <a:latin typeface="Carlito"/>
                <a:cs typeface="Carlito"/>
              </a:rPr>
              <a:t>multi-digit </a:t>
            </a:r>
            <a:r>
              <a:rPr sz="1200" spc="-5" dirty="0">
                <a:latin typeface="Carlito"/>
                <a:cs typeface="Carlito"/>
              </a:rPr>
              <a:t>whole  numbers </a:t>
            </a:r>
            <a:r>
              <a:rPr sz="1200" dirty="0">
                <a:latin typeface="Carlito"/>
                <a:cs typeface="Carlito"/>
              </a:rPr>
              <a:t>using the </a:t>
            </a:r>
            <a:r>
              <a:rPr sz="1200" spc="-5" dirty="0">
                <a:latin typeface="Carlito"/>
                <a:cs typeface="Carlito"/>
              </a:rPr>
              <a:t>standard algorithm.</a:t>
            </a:r>
            <a:r>
              <a:rPr sz="1200" spc="160" dirty="0">
                <a:latin typeface="Carlito"/>
                <a:cs typeface="Carlito"/>
              </a:rPr>
              <a:t> </a:t>
            </a:r>
            <a:r>
              <a:rPr sz="1200" u="sng" spc="-69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</a:t>
            </a:r>
            <a:r>
              <a:rPr sz="1200" spc="430" dirty="0">
                <a:latin typeface="Carlito"/>
                <a:cs typeface="Carlito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ssessment </a:t>
            </a:r>
            <a:r>
              <a:rPr sz="1200" spc="-5" dirty="0">
                <a:latin typeface="Carlito"/>
                <a:cs typeface="Carlito"/>
              </a:rPr>
              <a:t> </a:t>
            </a:r>
            <a:r>
              <a:rPr sz="1200" u="sng" spc="-107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W</a:t>
            </a:r>
            <a:r>
              <a:rPr sz="1200" spc="745" dirty="0">
                <a:latin typeface="Carlito"/>
                <a:cs typeface="Carlito"/>
              </a:rPr>
              <a:t> </a:t>
            </a:r>
            <a:r>
              <a:rPr sz="1200" u="sng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ednesday.</a:t>
            </a:r>
            <a:endParaRPr sz="1200">
              <a:latin typeface="Carlito"/>
              <a:cs typeface="Carlito"/>
            </a:endParaRPr>
          </a:p>
          <a:p>
            <a:pPr marL="12700" marR="60325">
              <a:lnSpc>
                <a:spcPct val="100000"/>
              </a:lnSpc>
            </a:pPr>
            <a:r>
              <a:rPr sz="1200" spc="-5" dirty="0">
                <a:latin typeface="Carlito"/>
                <a:cs typeface="Carlito"/>
              </a:rPr>
              <a:t>OA.2 </a:t>
            </a:r>
            <a:r>
              <a:rPr sz="1200" dirty="0">
                <a:latin typeface="Carlito"/>
                <a:cs typeface="Carlito"/>
              </a:rPr>
              <a:t>Multiply or divide </a:t>
            </a:r>
            <a:r>
              <a:rPr sz="1200" spc="-5" dirty="0">
                <a:latin typeface="Carlito"/>
                <a:cs typeface="Carlito"/>
              </a:rPr>
              <a:t>to solve </a:t>
            </a:r>
            <a:r>
              <a:rPr sz="1200" spc="-10" dirty="0">
                <a:latin typeface="Carlito"/>
                <a:cs typeface="Carlito"/>
              </a:rPr>
              <a:t>word </a:t>
            </a:r>
            <a:r>
              <a:rPr sz="1200" spc="-5" dirty="0">
                <a:latin typeface="Carlito"/>
                <a:cs typeface="Carlito"/>
              </a:rPr>
              <a:t>problems involving  multiplicative</a:t>
            </a:r>
            <a:r>
              <a:rPr sz="1200" spc="-3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comparison</a:t>
            </a:r>
            <a:endParaRPr sz="1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latin typeface="Carlito"/>
                <a:cs typeface="Carlito"/>
              </a:rPr>
              <a:t>Science:</a:t>
            </a:r>
            <a:endParaRPr sz="12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200" dirty="0">
                <a:latin typeface="Carlito"/>
                <a:cs typeface="Carlito"/>
              </a:rPr>
              <a:t>P3. </a:t>
            </a:r>
            <a:r>
              <a:rPr sz="1200" spc="-15" dirty="0">
                <a:latin typeface="Carlito"/>
                <a:cs typeface="Carlito"/>
              </a:rPr>
              <a:t>Obtain, </a:t>
            </a:r>
            <a:r>
              <a:rPr sz="1200" spc="-20" dirty="0">
                <a:latin typeface="Carlito"/>
                <a:cs typeface="Carlito"/>
              </a:rPr>
              <a:t>evaluate, </a:t>
            </a:r>
            <a:r>
              <a:rPr sz="1200" dirty="0">
                <a:latin typeface="Carlito"/>
                <a:cs typeface="Carlito"/>
              </a:rPr>
              <a:t>and </a:t>
            </a:r>
            <a:r>
              <a:rPr sz="1200" spc="-20" dirty="0">
                <a:latin typeface="Carlito"/>
                <a:cs typeface="Carlito"/>
              </a:rPr>
              <a:t>communicate information </a:t>
            </a:r>
            <a:r>
              <a:rPr sz="1200" spc="-5" dirty="0">
                <a:latin typeface="Carlito"/>
                <a:cs typeface="Carlito"/>
              </a:rPr>
              <a:t>about  </a:t>
            </a:r>
            <a:r>
              <a:rPr sz="1200" dirty="0">
                <a:latin typeface="Carlito"/>
                <a:cs typeface="Carlito"/>
              </a:rPr>
              <a:t>the </a:t>
            </a:r>
            <a:r>
              <a:rPr sz="1200" spc="-15" dirty="0">
                <a:latin typeface="Carlito"/>
                <a:cs typeface="Carlito"/>
              </a:rPr>
              <a:t>relationship between </a:t>
            </a:r>
            <a:r>
              <a:rPr sz="1200" spc="-5" dirty="0">
                <a:latin typeface="Carlito"/>
                <a:cs typeface="Carlito"/>
              </a:rPr>
              <a:t>balanced </a:t>
            </a:r>
            <a:r>
              <a:rPr sz="1200" dirty="0">
                <a:latin typeface="Carlito"/>
                <a:cs typeface="Carlito"/>
              </a:rPr>
              <a:t>and </a:t>
            </a:r>
            <a:r>
              <a:rPr sz="1200" spc="-5" dirty="0">
                <a:latin typeface="Carlito"/>
                <a:cs typeface="Carlito"/>
              </a:rPr>
              <a:t>unbalanced</a:t>
            </a:r>
            <a:r>
              <a:rPr sz="1200" spc="-210" dirty="0">
                <a:latin typeface="Carlito"/>
                <a:cs typeface="Carlito"/>
              </a:rPr>
              <a:t> </a:t>
            </a:r>
            <a:r>
              <a:rPr sz="1200" spc="-30" dirty="0">
                <a:latin typeface="Carlito"/>
                <a:cs typeface="Carlito"/>
              </a:rPr>
              <a:t>forces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0459" y="2838653"/>
            <a:ext cx="3430904" cy="18726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4235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arlito"/>
                <a:cs typeface="Carlito"/>
              </a:rPr>
              <a:t>Reading</a:t>
            </a:r>
            <a:endParaRPr sz="18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865"/>
              </a:spcBef>
            </a:pPr>
            <a:r>
              <a:rPr sz="1200" b="1" spc="-5" dirty="0">
                <a:latin typeface="Carlito"/>
                <a:cs typeface="Carlito"/>
              </a:rPr>
              <a:t>RL5</a:t>
            </a:r>
            <a:r>
              <a:rPr sz="1200" spc="-5" dirty="0">
                <a:latin typeface="Carlito"/>
                <a:cs typeface="Carlito"/>
              </a:rPr>
              <a:t>: </a:t>
            </a:r>
            <a:r>
              <a:rPr sz="1200" dirty="0">
                <a:latin typeface="Carlito"/>
                <a:cs typeface="Carlito"/>
              </a:rPr>
              <a:t>Explain major </a:t>
            </a:r>
            <a:r>
              <a:rPr sz="1200" spc="-10" dirty="0">
                <a:latin typeface="Carlito"/>
                <a:cs typeface="Carlito"/>
              </a:rPr>
              <a:t>differences </a:t>
            </a:r>
            <a:r>
              <a:rPr sz="1200" spc="-5" dirty="0">
                <a:latin typeface="Carlito"/>
                <a:cs typeface="Carlito"/>
              </a:rPr>
              <a:t>between </a:t>
            </a:r>
            <a:r>
              <a:rPr sz="1200" dirty="0">
                <a:latin typeface="Carlito"/>
                <a:cs typeface="Carlito"/>
              </a:rPr>
              <a:t>poems, </a:t>
            </a:r>
            <a:r>
              <a:rPr sz="1200" spc="-10" dirty="0">
                <a:latin typeface="Carlito"/>
                <a:cs typeface="Carlito"/>
              </a:rPr>
              <a:t>drama,  </a:t>
            </a:r>
            <a:r>
              <a:rPr sz="1200" dirty="0">
                <a:latin typeface="Carlito"/>
                <a:cs typeface="Carlito"/>
              </a:rPr>
              <a:t>and </a:t>
            </a:r>
            <a:r>
              <a:rPr sz="1200" spc="-5" dirty="0">
                <a:latin typeface="Carlito"/>
                <a:cs typeface="Carlito"/>
              </a:rPr>
              <a:t>prose, </a:t>
            </a:r>
            <a:r>
              <a:rPr sz="1200" dirty="0">
                <a:latin typeface="Carlito"/>
                <a:cs typeface="Carlito"/>
              </a:rPr>
              <a:t>and </a:t>
            </a:r>
            <a:r>
              <a:rPr sz="1200" spc="-15" dirty="0">
                <a:latin typeface="Carlito"/>
                <a:cs typeface="Carlito"/>
              </a:rPr>
              <a:t>refer </a:t>
            </a:r>
            <a:r>
              <a:rPr sz="1200" spc="-5" dirty="0">
                <a:latin typeface="Carlito"/>
                <a:cs typeface="Carlito"/>
              </a:rPr>
              <a:t>to </a:t>
            </a:r>
            <a:r>
              <a:rPr sz="1200" dirty="0">
                <a:latin typeface="Carlito"/>
                <a:cs typeface="Carlito"/>
              </a:rPr>
              <a:t>the </a:t>
            </a:r>
            <a:r>
              <a:rPr sz="1200" spc="-10" dirty="0">
                <a:latin typeface="Carlito"/>
                <a:cs typeface="Carlito"/>
              </a:rPr>
              <a:t>structural </a:t>
            </a:r>
            <a:r>
              <a:rPr sz="1200" spc="-5" dirty="0">
                <a:latin typeface="Carlito"/>
                <a:cs typeface="Carlito"/>
              </a:rPr>
              <a:t>elements </a:t>
            </a:r>
            <a:r>
              <a:rPr sz="1200" dirty="0">
                <a:latin typeface="Carlito"/>
                <a:cs typeface="Carlito"/>
              </a:rPr>
              <a:t>of  poems </a:t>
            </a:r>
            <a:r>
              <a:rPr sz="1200" spc="-5" dirty="0">
                <a:latin typeface="Carlito"/>
                <a:cs typeface="Carlito"/>
              </a:rPr>
              <a:t>(e.g., </a:t>
            </a:r>
            <a:r>
              <a:rPr sz="1200" spc="-10" dirty="0">
                <a:latin typeface="Carlito"/>
                <a:cs typeface="Carlito"/>
              </a:rPr>
              <a:t>verse, rhythm, </a:t>
            </a:r>
            <a:r>
              <a:rPr sz="1200" spc="-5" dirty="0">
                <a:latin typeface="Carlito"/>
                <a:cs typeface="Carlito"/>
              </a:rPr>
              <a:t>meter) </a:t>
            </a:r>
            <a:r>
              <a:rPr sz="1200" dirty="0">
                <a:latin typeface="Carlito"/>
                <a:cs typeface="Carlito"/>
              </a:rPr>
              <a:t>and </a:t>
            </a:r>
            <a:r>
              <a:rPr sz="1200" spc="-10" dirty="0">
                <a:latin typeface="Carlito"/>
                <a:cs typeface="Carlito"/>
              </a:rPr>
              <a:t>drama </a:t>
            </a:r>
            <a:r>
              <a:rPr sz="1200" spc="-5" dirty="0">
                <a:latin typeface="Carlito"/>
                <a:cs typeface="Carlito"/>
              </a:rPr>
              <a:t>(e.g.,  </a:t>
            </a:r>
            <a:r>
              <a:rPr sz="1200" spc="-10" dirty="0">
                <a:latin typeface="Carlito"/>
                <a:cs typeface="Carlito"/>
              </a:rPr>
              <a:t>casts </a:t>
            </a:r>
            <a:r>
              <a:rPr sz="1200" dirty="0">
                <a:latin typeface="Carlito"/>
                <a:cs typeface="Carlito"/>
              </a:rPr>
              <a:t>of </a:t>
            </a:r>
            <a:r>
              <a:rPr sz="1200" spc="-10" dirty="0">
                <a:latin typeface="Carlito"/>
                <a:cs typeface="Carlito"/>
              </a:rPr>
              <a:t>characters, settings, </a:t>
            </a:r>
            <a:r>
              <a:rPr sz="1200" spc="-5" dirty="0">
                <a:latin typeface="Carlito"/>
                <a:cs typeface="Carlito"/>
              </a:rPr>
              <a:t>descriptions, dialogue,  </a:t>
            </a:r>
            <a:r>
              <a:rPr sz="1200" spc="-10" dirty="0">
                <a:latin typeface="Carlito"/>
                <a:cs typeface="Carlito"/>
              </a:rPr>
              <a:t>stage</a:t>
            </a:r>
            <a:r>
              <a:rPr sz="1200" spc="-3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directions)</a:t>
            </a:r>
            <a:r>
              <a:rPr sz="1200" spc="-3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when</a:t>
            </a:r>
            <a:r>
              <a:rPr sz="1200" spc="-2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writing</a:t>
            </a:r>
            <a:r>
              <a:rPr sz="1200" spc="-4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or</a:t>
            </a:r>
            <a:r>
              <a:rPr sz="1200" spc="-1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speaking</a:t>
            </a:r>
            <a:r>
              <a:rPr sz="1200" spc="-4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about</a:t>
            </a:r>
            <a:r>
              <a:rPr sz="1200" spc="-5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a</a:t>
            </a:r>
            <a:r>
              <a:rPr sz="1200" spc="-5" dirty="0">
                <a:latin typeface="Carlito"/>
                <a:cs typeface="Carlito"/>
              </a:rPr>
              <a:t> text.  </a:t>
            </a:r>
            <a:r>
              <a:rPr sz="1200" b="1" spc="-5" dirty="0">
                <a:latin typeface="Carlito"/>
                <a:cs typeface="Carlito"/>
              </a:rPr>
              <a:t>RL7</a:t>
            </a:r>
            <a:r>
              <a:rPr sz="1200" spc="-5" dirty="0">
                <a:latin typeface="Carlito"/>
                <a:cs typeface="Carlito"/>
              </a:rPr>
              <a:t>: </a:t>
            </a:r>
            <a:r>
              <a:rPr sz="1200" spc="-10" dirty="0">
                <a:latin typeface="Carlito"/>
                <a:cs typeface="Carlito"/>
              </a:rPr>
              <a:t>Make </a:t>
            </a:r>
            <a:r>
              <a:rPr sz="1200" spc="-5" dirty="0">
                <a:latin typeface="Carlito"/>
                <a:cs typeface="Carlito"/>
              </a:rPr>
              <a:t>connections between </a:t>
            </a:r>
            <a:r>
              <a:rPr sz="1200" dirty="0">
                <a:latin typeface="Carlito"/>
                <a:cs typeface="Carlito"/>
              </a:rPr>
              <a:t>the </a:t>
            </a:r>
            <a:r>
              <a:rPr sz="1200" spc="-10" dirty="0">
                <a:latin typeface="Carlito"/>
                <a:cs typeface="Carlito"/>
              </a:rPr>
              <a:t>text </a:t>
            </a:r>
            <a:r>
              <a:rPr sz="1200" dirty="0">
                <a:latin typeface="Carlito"/>
                <a:cs typeface="Carlito"/>
              </a:rPr>
              <a:t>of a </a:t>
            </a:r>
            <a:r>
              <a:rPr sz="1200" spc="-5" dirty="0">
                <a:latin typeface="Carlito"/>
                <a:cs typeface="Carlito"/>
              </a:rPr>
              <a:t>story </a:t>
            </a:r>
            <a:r>
              <a:rPr sz="1200" dirty="0">
                <a:latin typeface="Carlito"/>
                <a:cs typeface="Carlito"/>
              </a:rPr>
              <a:t>or  </a:t>
            </a:r>
            <a:r>
              <a:rPr sz="1200" spc="-5" dirty="0">
                <a:latin typeface="Carlito"/>
                <a:cs typeface="Carlito"/>
              </a:rPr>
              <a:t>drama </a:t>
            </a:r>
            <a:r>
              <a:rPr sz="1200" dirty="0">
                <a:latin typeface="Carlito"/>
                <a:cs typeface="Carlito"/>
              </a:rPr>
              <a:t>and a </a:t>
            </a:r>
            <a:r>
              <a:rPr sz="1200" spc="-5" dirty="0">
                <a:latin typeface="Carlito"/>
                <a:cs typeface="Carlito"/>
              </a:rPr>
              <a:t>visual </a:t>
            </a:r>
            <a:r>
              <a:rPr sz="1200" dirty="0">
                <a:latin typeface="Carlito"/>
                <a:cs typeface="Carlito"/>
              </a:rPr>
              <a:t>or </a:t>
            </a:r>
            <a:r>
              <a:rPr sz="1200" spc="-10" dirty="0">
                <a:latin typeface="Carlito"/>
                <a:cs typeface="Carlito"/>
              </a:rPr>
              <a:t>oral presentation </a:t>
            </a:r>
            <a:r>
              <a:rPr sz="1200" dirty="0">
                <a:latin typeface="Carlito"/>
                <a:cs typeface="Carlito"/>
              </a:rPr>
              <a:t>of the </a:t>
            </a:r>
            <a:r>
              <a:rPr sz="1200" spc="-10" dirty="0">
                <a:latin typeface="Carlito"/>
                <a:cs typeface="Carlito"/>
              </a:rPr>
              <a:t>text  identifying </a:t>
            </a:r>
            <a:r>
              <a:rPr sz="1200" spc="-5" dirty="0">
                <a:latin typeface="Carlito"/>
                <a:cs typeface="Carlito"/>
              </a:rPr>
              <a:t>similarities </a:t>
            </a:r>
            <a:r>
              <a:rPr sz="1200" dirty="0">
                <a:latin typeface="Carlito"/>
                <a:cs typeface="Carlito"/>
              </a:rPr>
              <a:t>and</a:t>
            </a:r>
            <a:r>
              <a:rPr sz="1200" spc="-11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differences.</a:t>
            </a:r>
            <a:endParaRPr sz="1200">
              <a:latin typeface="Carlito"/>
              <a:cs typeface="Carlito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438912" y="8601456"/>
          <a:ext cx="4263389" cy="11734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8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Tue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Wed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Thur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Fri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Carson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 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PE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Media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Art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 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J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 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800" dirty="0">
                          <a:latin typeface="Carlito"/>
                          <a:cs typeface="Carlito"/>
                        </a:rPr>
                        <a:t>Chapman</a:t>
                      </a:r>
                      <a:endParaRPr sz="800">
                        <a:latin typeface="Carlito"/>
                        <a:cs typeface="Carlito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 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J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 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PE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Media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Art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 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J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King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Media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Art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 J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 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PE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PE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Walton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PE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Media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Art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 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J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 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STEM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353</Words>
  <Application>Microsoft Office PowerPoint</Application>
  <PresentationFormat>Custom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Carlito</vt:lpstr>
      <vt:lpstr>Times New Roman</vt:lpstr>
      <vt:lpstr>Office Theme</vt:lpstr>
      <vt:lpstr>Our 4th Grade  Classroom News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newsletter_1015ppt (1)  -  Compatibility Mode</dc:title>
  <dc:creator>lcarson</dc:creator>
  <cp:lastModifiedBy>Lisa M. Carson</cp:lastModifiedBy>
  <cp:revision>1</cp:revision>
  <dcterms:created xsi:type="dcterms:W3CDTF">2020-09-13T18:11:39Z</dcterms:created>
  <dcterms:modified xsi:type="dcterms:W3CDTF">2020-09-13T18:12:02Z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2020-09-13T00:00:00Z</vt:filetime>
  </property>
  <property fmtid="{D5CDD505-2E9C-101B-9397-08002B2CF9AE}" pid="3" name="LastSaved">
    <vt:filetime>2020-09-13T00:00:00Z</vt:filetime>
  </property>
</Properties>
</file>